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1" r:id="rId4"/>
    <p:sldId id="272" r:id="rId5"/>
    <p:sldId id="259" r:id="rId6"/>
    <p:sldId id="260" r:id="rId7"/>
    <p:sldId id="261" r:id="rId8"/>
    <p:sldId id="262" r:id="rId9"/>
    <p:sldId id="273" r:id="rId10"/>
    <p:sldId id="263" r:id="rId11"/>
    <p:sldId id="264" r:id="rId12"/>
    <p:sldId id="265" r:id="rId13"/>
    <p:sldId id="266" r:id="rId14"/>
    <p:sldId id="267" r:id="rId15"/>
    <p:sldId id="274" r:id="rId16"/>
    <p:sldId id="268" r:id="rId17"/>
    <p:sldId id="269" r:id="rId18"/>
    <p:sldId id="270" r:id="rId19"/>
    <p:sldId id="277" r:id="rId20"/>
    <p:sldId id="275" r:id="rId21"/>
    <p:sldId id="276" r:id="rId22"/>
    <p:sldId id="278" r:id="rId23"/>
    <p:sldId id="279" r:id="rId24"/>
    <p:sldId id="282" r:id="rId25"/>
    <p:sldId id="285" r:id="rId26"/>
    <p:sldId id="280" r:id="rId27"/>
    <p:sldId id="287" r:id="rId28"/>
    <p:sldId id="288" r:id="rId29"/>
    <p:sldId id="281" r:id="rId30"/>
    <p:sldId id="283" r:id="rId31"/>
    <p:sldId id="28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278772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65635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153864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13855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1946131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4135555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1418731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1662888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426305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288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17B0D5F-F0FE-4C82-910D-1E9BFA9C5E1B}"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329572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B0D5F-F0FE-4C82-910D-1E9BFA9C5E1B}" type="datetimeFigureOut">
              <a:rPr lang="zh-CN" altLang="en-US" smtClean="0"/>
              <a:t>2018/10/31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CB1C5-130D-4FC6-B607-FA28B9F8E9A0}" type="slidenum">
              <a:rPr lang="zh-CN" altLang="en-US" smtClean="0"/>
              <a:t>‹#›</a:t>
            </a:fld>
            <a:endParaRPr lang="zh-CN" altLang="en-US"/>
          </a:p>
        </p:txBody>
      </p:sp>
    </p:spTree>
    <p:extLst>
      <p:ext uri="{BB962C8B-B14F-4D97-AF65-F5344CB8AC3E}">
        <p14:creationId xmlns:p14="http://schemas.microsoft.com/office/powerpoint/2010/main" val="45246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Deciding what to try next</a:t>
            </a:r>
          </a:p>
        </p:txBody>
      </p:sp>
    </p:spTree>
    <p:extLst>
      <p:ext uri="{BB962C8B-B14F-4D97-AF65-F5344CB8AC3E}">
        <p14:creationId xmlns:p14="http://schemas.microsoft.com/office/powerpoint/2010/main" val="626712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11</a:t>
            </a:r>
          </a:p>
          <a:p>
            <a:r>
              <a:rPr lang="en-US" altLang="zh-CN" sz="2000" dirty="0" smtClean="0"/>
              <a:t>Overfitting: A learning algorithm </a:t>
            </a:r>
            <a:r>
              <a:rPr lang="en-US" altLang="zh-CN" sz="2000" dirty="0" smtClean="0"/>
              <a:t>fits a training set well, that does not mean it’s a good hypothesis</a:t>
            </a:r>
          </a:p>
          <a:p>
            <a:r>
              <a:rPr lang="en-US" altLang="zh-CN" sz="2000" dirty="0" smtClean="0"/>
              <a:t>Training set’s error is not a good predictor for how well the hypothesis will do no new example.</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r>
              <a:rPr lang="en-US" altLang="zh-CN" sz="2000" dirty="0" smtClean="0"/>
              <a:t>The error of your hypothesis is measured on that same data set, such as the training error, that’s unlikely to be a good estimate of your actual generalization error, that is how well the hypothesis will generalize to new example.</a:t>
            </a:r>
          </a:p>
        </p:txBody>
      </p:sp>
      <p:pic>
        <p:nvPicPr>
          <p:cNvPr id="2" name="图片 1"/>
          <p:cNvPicPr>
            <a:picLocks noChangeAspect="1"/>
          </p:cNvPicPr>
          <p:nvPr/>
        </p:nvPicPr>
        <p:blipFill>
          <a:blip r:embed="rId2"/>
          <a:stretch>
            <a:fillRect/>
          </a:stretch>
        </p:blipFill>
        <p:spPr>
          <a:xfrm>
            <a:off x="1802343" y="1422657"/>
            <a:ext cx="8485714" cy="4114286"/>
          </a:xfrm>
          <a:prstGeom prst="rect">
            <a:avLst/>
          </a:prstGeom>
        </p:spPr>
      </p:pic>
    </p:spTree>
    <p:extLst>
      <p:ext uri="{BB962C8B-B14F-4D97-AF65-F5344CB8AC3E}">
        <p14:creationId xmlns:p14="http://schemas.microsoft.com/office/powerpoint/2010/main" val="1668944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We fit this parameter d to the test set and by having fit the parameter to the test set, this means that the performance of the hypothesis on that test set may not be a fair estimate  of how well the hypothesis is likely to do no examples we haven’t seen before.</a:t>
            </a:r>
            <a:endParaRPr lang="en-US" altLang="zh-CN" sz="2000" dirty="0"/>
          </a:p>
        </p:txBody>
      </p:sp>
      <p:pic>
        <p:nvPicPr>
          <p:cNvPr id="2" name="图片 1"/>
          <p:cNvPicPr>
            <a:picLocks noChangeAspect="1"/>
          </p:cNvPicPr>
          <p:nvPr/>
        </p:nvPicPr>
        <p:blipFill>
          <a:blip r:embed="rId2"/>
          <a:stretch>
            <a:fillRect/>
          </a:stretch>
        </p:blipFill>
        <p:spPr>
          <a:xfrm>
            <a:off x="1931415" y="828076"/>
            <a:ext cx="8714286" cy="4857143"/>
          </a:xfrm>
          <a:prstGeom prst="rect">
            <a:avLst/>
          </a:prstGeom>
        </p:spPr>
      </p:pic>
    </p:spTree>
    <p:extLst>
      <p:ext uri="{BB962C8B-B14F-4D97-AF65-F5344CB8AC3E}">
        <p14:creationId xmlns:p14="http://schemas.microsoft.com/office/powerpoint/2010/main" val="972074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r>
              <a:rPr lang="en-US" altLang="zh-CN" sz="2000" dirty="0" smtClean="0"/>
              <a:t>cv: cross validation</a:t>
            </a:r>
            <a:endParaRPr lang="en-US" altLang="zh-CN" sz="2000" dirty="0"/>
          </a:p>
        </p:txBody>
      </p:sp>
      <p:pic>
        <p:nvPicPr>
          <p:cNvPr id="2" name="图片 1"/>
          <p:cNvPicPr>
            <a:picLocks noChangeAspect="1"/>
          </p:cNvPicPr>
          <p:nvPr/>
        </p:nvPicPr>
        <p:blipFill>
          <a:blip r:embed="rId2"/>
          <a:stretch>
            <a:fillRect/>
          </a:stretch>
        </p:blipFill>
        <p:spPr>
          <a:xfrm>
            <a:off x="2121891" y="1182019"/>
            <a:ext cx="8333333" cy="4714286"/>
          </a:xfrm>
          <a:prstGeom prst="rect">
            <a:avLst/>
          </a:prstGeom>
        </p:spPr>
      </p:pic>
    </p:spTree>
    <p:extLst>
      <p:ext uri="{BB962C8B-B14F-4D97-AF65-F5344CB8AC3E}">
        <p14:creationId xmlns:p14="http://schemas.microsoft.com/office/powerpoint/2010/main" val="530813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936177" y="1182019"/>
            <a:ext cx="8704762" cy="4800000"/>
          </a:xfrm>
          <a:prstGeom prst="rect">
            <a:avLst/>
          </a:prstGeom>
        </p:spPr>
      </p:pic>
    </p:spTree>
    <p:extLst>
      <p:ext uri="{BB962C8B-B14F-4D97-AF65-F5344CB8AC3E}">
        <p14:creationId xmlns:p14="http://schemas.microsoft.com/office/powerpoint/2010/main" val="1308971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We’ve now saved away the test set and we can use the test set to measure , or to estimate the generalization error of the model that was selected by the algorithm,.</a:t>
            </a:r>
            <a:endParaRPr lang="en-US" altLang="zh-CN" sz="2000" dirty="0" smtClean="0"/>
          </a:p>
        </p:txBody>
      </p:sp>
      <p:pic>
        <p:nvPicPr>
          <p:cNvPr id="2" name="图片 1"/>
          <p:cNvPicPr>
            <a:picLocks noChangeAspect="1"/>
          </p:cNvPicPr>
          <p:nvPr/>
        </p:nvPicPr>
        <p:blipFill>
          <a:blip r:embed="rId2"/>
          <a:stretch>
            <a:fillRect/>
          </a:stretch>
        </p:blipFill>
        <p:spPr>
          <a:xfrm>
            <a:off x="1659986" y="828076"/>
            <a:ext cx="9257143" cy="4800000"/>
          </a:xfrm>
          <a:prstGeom prst="rect">
            <a:avLst/>
          </a:prstGeom>
        </p:spPr>
      </p:pic>
    </p:spTree>
    <p:extLst>
      <p:ext uri="{BB962C8B-B14F-4D97-AF65-F5344CB8AC3E}">
        <p14:creationId xmlns:p14="http://schemas.microsoft.com/office/powerpoint/2010/main" val="2728368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2246769"/>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a:t>
            </a:r>
            <a:r>
              <a:rPr lang="en-US" altLang="zh-CN" sz="2000" u="sng" dirty="0" smtClean="0"/>
              <a:t>learning</a:t>
            </a:r>
          </a:p>
          <a:p>
            <a:r>
              <a:rPr lang="en-US" altLang="zh-CN" sz="2000" dirty="0" smtClean="0"/>
              <a:t>Diagnosing bias vs. variance</a:t>
            </a:r>
          </a:p>
          <a:p>
            <a:endParaRPr lang="en-US" altLang="zh-CN" sz="2000" dirty="0"/>
          </a:p>
          <a:p>
            <a:r>
              <a:rPr lang="en-US" altLang="zh-CN" sz="2000" dirty="0" smtClean="0"/>
              <a:t>High bias problem: underfitting</a:t>
            </a:r>
          </a:p>
          <a:p>
            <a:r>
              <a:rPr lang="en-US" altLang="zh-CN" sz="2000" dirty="0" smtClean="0"/>
              <a:t>High variance: overfitting </a:t>
            </a:r>
            <a:endParaRPr lang="en-US" altLang="zh-CN" sz="2000" dirty="0" smtClean="0"/>
          </a:p>
        </p:txBody>
      </p:sp>
    </p:spTree>
    <p:extLst>
      <p:ext uri="{BB962C8B-B14F-4D97-AF65-F5344CB8AC3E}">
        <p14:creationId xmlns:p14="http://schemas.microsoft.com/office/powerpoint/2010/main" val="2594370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983796" y="1182019"/>
            <a:ext cx="8609524" cy="4552381"/>
          </a:xfrm>
          <a:prstGeom prst="rect">
            <a:avLst/>
          </a:prstGeom>
        </p:spPr>
      </p:pic>
    </p:spTree>
    <p:extLst>
      <p:ext uri="{BB962C8B-B14F-4D97-AF65-F5344CB8AC3E}">
        <p14:creationId xmlns:p14="http://schemas.microsoft.com/office/powerpoint/2010/main" val="3304321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2045701" y="1182019"/>
            <a:ext cx="8485714" cy="4628571"/>
          </a:xfrm>
          <a:prstGeom prst="rect">
            <a:avLst/>
          </a:prstGeom>
        </p:spPr>
      </p:pic>
    </p:spTree>
    <p:extLst>
      <p:ext uri="{BB962C8B-B14F-4D97-AF65-F5344CB8AC3E}">
        <p14:creationId xmlns:p14="http://schemas.microsoft.com/office/powerpoint/2010/main" val="2425195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964748" y="1182019"/>
            <a:ext cx="8647619" cy="4600000"/>
          </a:xfrm>
          <a:prstGeom prst="rect">
            <a:avLst/>
          </a:prstGeom>
        </p:spPr>
      </p:pic>
    </p:spTree>
    <p:extLst>
      <p:ext uri="{BB962C8B-B14F-4D97-AF65-F5344CB8AC3E}">
        <p14:creationId xmlns:p14="http://schemas.microsoft.com/office/powerpoint/2010/main" val="639513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2246769"/>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Regularization and bias/variance</a:t>
            </a:r>
          </a:p>
          <a:p>
            <a:endParaRPr lang="en-US" altLang="zh-CN" sz="2000" dirty="0"/>
          </a:p>
          <a:p>
            <a:r>
              <a:rPr lang="en-US" altLang="zh-CN" sz="2000" dirty="0" smtClean="0"/>
              <a:t>How bias and variance interact with and is effected by the regularization of your learning algorithm.</a:t>
            </a:r>
            <a:endParaRPr lang="en-US" altLang="zh-CN" sz="2000" dirty="0" smtClean="0"/>
          </a:p>
        </p:txBody>
      </p:sp>
    </p:spTree>
    <p:extLst>
      <p:ext uri="{BB962C8B-B14F-4D97-AF65-F5344CB8AC3E}">
        <p14:creationId xmlns:p14="http://schemas.microsoft.com/office/powerpoint/2010/main" val="1945136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2002844" y="1182019"/>
            <a:ext cx="8571428" cy="4714286"/>
          </a:xfrm>
          <a:prstGeom prst="rect">
            <a:avLst/>
          </a:prstGeom>
        </p:spPr>
      </p:pic>
    </p:spTree>
    <p:extLst>
      <p:ext uri="{BB962C8B-B14F-4D97-AF65-F5344CB8AC3E}">
        <p14:creationId xmlns:p14="http://schemas.microsoft.com/office/powerpoint/2010/main" val="2018601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907605" y="1182019"/>
            <a:ext cx="8761905" cy="4780952"/>
          </a:xfrm>
          <a:prstGeom prst="rect">
            <a:avLst/>
          </a:prstGeom>
        </p:spPr>
      </p:pic>
    </p:spTree>
    <p:extLst>
      <p:ext uri="{BB962C8B-B14F-4D97-AF65-F5344CB8AC3E}">
        <p14:creationId xmlns:p14="http://schemas.microsoft.com/office/powerpoint/2010/main" val="42123411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J_train</a:t>
            </a:r>
            <a:r>
              <a:rPr lang="en-US" altLang="zh-CN" sz="2000" dirty="0" smtClean="0"/>
              <a:t>\J_cv \J_test are just the average squared error or one half of the average squared error on my training validation and test sets without extra regularization term.</a:t>
            </a:r>
            <a:endParaRPr lang="en-US" altLang="zh-CN" sz="2000" dirty="0"/>
          </a:p>
        </p:txBody>
      </p:sp>
      <p:pic>
        <p:nvPicPr>
          <p:cNvPr id="2" name="图片 1"/>
          <p:cNvPicPr>
            <a:picLocks noChangeAspect="1"/>
          </p:cNvPicPr>
          <p:nvPr/>
        </p:nvPicPr>
        <p:blipFill>
          <a:blip r:embed="rId2"/>
          <a:stretch>
            <a:fillRect/>
          </a:stretch>
        </p:blipFill>
        <p:spPr>
          <a:xfrm>
            <a:off x="1859986" y="828076"/>
            <a:ext cx="8857143" cy="4809524"/>
          </a:xfrm>
          <a:prstGeom prst="rect">
            <a:avLst/>
          </a:prstGeom>
        </p:spPr>
      </p:pic>
    </p:spTree>
    <p:extLst>
      <p:ext uri="{BB962C8B-B14F-4D97-AF65-F5344CB8AC3E}">
        <p14:creationId xmlns:p14="http://schemas.microsoft.com/office/powerpoint/2010/main" val="805829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859986" y="1182019"/>
            <a:ext cx="8857143" cy="4761905"/>
          </a:xfrm>
          <a:prstGeom prst="rect">
            <a:avLst/>
          </a:prstGeom>
        </p:spPr>
      </p:pic>
    </p:spTree>
    <p:extLst>
      <p:ext uri="{BB962C8B-B14F-4D97-AF65-F5344CB8AC3E}">
        <p14:creationId xmlns:p14="http://schemas.microsoft.com/office/powerpoint/2010/main" val="213992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Some intermedia value of regularization parameter lambda is just right.</a:t>
            </a:r>
            <a:endParaRPr lang="en-US" altLang="zh-CN" sz="2000" dirty="0" smtClean="0"/>
          </a:p>
        </p:txBody>
      </p:sp>
      <p:pic>
        <p:nvPicPr>
          <p:cNvPr id="2" name="图片 1"/>
          <p:cNvPicPr>
            <a:picLocks noChangeAspect="1"/>
          </p:cNvPicPr>
          <p:nvPr/>
        </p:nvPicPr>
        <p:blipFill>
          <a:blip r:embed="rId2"/>
          <a:stretch>
            <a:fillRect/>
          </a:stretch>
        </p:blipFill>
        <p:spPr>
          <a:xfrm>
            <a:off x="1621891" y="828076"/>
            <a:ext cx="9333333" cy="4714286"/>
          </a:xfrm>
          <a:prstGeom prst="rect">
            <a:avLst/>
          </a:prstGeom>
        </p:spPr>
      </p:pic>
    </p:spTree>
    <p:extLst>
      <p:ext uri="{BB962C8B-B14F-4D97-AF65-F5344CB8AC3E}">
        <p14:creationId xmlns:p14="http://schemas.microsoft.com/office/powerpoint/2010/main" val="2899238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477875"/>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Learning curves</a:t>
            </a:r>
          </a:p>
          <a:p>
            <a:endParaRPr lang="en-US" altLang="zh-CN" sz="2000" dirty="0"/>
          </a:p>
          <a:p>
            <a:endParaRPr lang="en-US" altLang="zh-CN" sz="2000" dirty="0" smtClean="0"/>
          </a:p>
          <a:p>
            <a:r>
              <a:rPr lang="en-US" altLang="zh-CN" sz="2000" dirty="0" smtClean="0"/>
              <a:t>Learning curves is useful if you want to sanity check that your algorithm is working correctly, or if you want to improve the performance of the algorithm.</a:t>
            </a:r>
          </a:p>
          <a:p>
            <a:endParaRPr lang="en-US" altLang="zh-CN" sz="2000" dirty="0"/>
          </a:p>
          <a:p>
            <a:r>
              <a:rPr lang="en-US" altLang="zh-CN" sz="2000" dirty="0" smtClean="0"/>
              <a:t>It can be used to diagnose if a physical learning algorithm maybe suffering from bias, variance problem or a bit of both.</a:t>
            </a:r>
            <a:endParaRPr lang="en-US" altLang="zh-CN" sz="2000" dirty="0" smtClean="0"/>
          </a:p>
        </p:txBody>
      </p:sp>
    </p:spTree>
    <p:extLst>
      <p:ext uri="{BB962C8B-B14F-4D97-AF65-F5344CB8AC3E}">
        <p14:creationId xmlns:p14="http://schemas.microsoft.com/office/powerpoint/2010/main" val="17441308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2107605" y="828076"/>
            <a:ext cx="8361905" cy="4809524"/>
          </a:xfrm>
          <a:prstGeom prst="rect">
            <a:avLst/>
          </a:prstGeom>
        </p:spPr>
      </p:pic>
    </p:spTree>
    <p:extLst>
      <p:ext uri="{BB962C8B-B14F-4D97-AF65-F5344CB8AC3E}">
        <p14:creationId xmlns:p14="http://schemas.microsoft.com/office/powerpoint/2010/main" val="2697292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17129" y="474133"/>
            <a:ext cx="8342857" cy="4780952"/>
          </a:xfrm>
          <a:prstGeom prst="rect">
            <a:avLst/>
          </a:prstGeom>
        </p:spPr>
      </p:pic>
      <p:sp>
        <p:nvSpPr>
          <p:cNvPr id="4" name="文本框 3"/>
          <p:cNvSpPr txBox="1"/>
          <p:nvPr/>
        </p:nvSpPr>
        <p:spPr>
          <a:xfrm>
            <a:off x="838199" y="474133"/>
            <a:ext cx="10900719" cy="6555641"/>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If the learning algorithm has high bias just give me a lot more training data. That doesn’t actually help you get much lower cross validation error or test error.</a:t>
            </a:r>
            <a:endParaRPr lang="en-US" altLang="zh-CN" sz="2000" dirty="0"/>
          </a:p>
          <a:p>
            <a:r>
              <a:rPr lang="en-US" altLang="zh-CN" sz="2000" dirty="0" smtClean="0"/>
              <a:t>So knowing your algorithm is suffering from high bias seems like a useful thing to know because this can prevent you from wasting a lot of time collecting more training data where it might just not end up being helpful.</a:t>
            </a:r>
            <a:endParaRPr lang="en-US" altLang="zh-CN" sz="2000" dirty="0" smtClean="0"/>
          </a:p>
          <a:p>
            <a:endParaRPr lang="en-US" altLang="zh-CN" sz="2000" dirty="0"/>
          </a:p>
        </p:txBody>
      </p:sp>
    </p:spTree>
    <p:extLst>
      <p:ext uri="{BB962C8B-B14F-4D97-AF65-F5344CB8AC3E}">
        <p14:creationId xmlns:p14="http://schemas.microsoft.com/office/powerpoint/2010/main" val="3369750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In the high variance setting, getting more training data is indeed likely to help.</a:t>
            </a:r>
          </a:p>
          <a:p>
            <a:r>
              <a:rPr lang="en-US" altLang="zh-CN" sz="2000" dirty="0" smtClean="0"/>
              <a:t>It maybe worthwhile if you can go and get more training data.</a:t>
            </a:r>
          </a:p>
        </p:txBody>
      </p:sp>
      <p:pic>
        <p:nvPicPr>
          <p:cNvPr id="2" name="图片 1"/>
          <p:cNvPicPr>
            <a:picLocks noChangeAspect="1"/>
          </p:cNvPicPr>
          <p:nvPr/>
        </p:nvPicPr>
        <p:blipFill>
          <a:blip r:embed="rId2"/>
          <a:stretch>
            <a:fillRect/>
          </a:stretch>
        </p:blipFill>
        <p:spPr>
          <a:xfrm>
            <a:off x="1983796" y="828076"/>
            <a:ext cx="8609524" cy="4809524"/>
          </a:xfrm>
          <a:prstGeom prst="rect">
            <a:avLst/>
          </a:prstGeom>
        </p:spPr>
      </p:pic>
    </p:spTree>
    <p:extLst>
      <p:ext uri="{BB962C8B-B14F-4D97-AF65-F5344CB8AC3E}">
        <p14:creationId xmlns:p14="http://schemas.microsoft.com/office/powerpoint/2010/main" val="1536562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Deciding what to try </a:t>
            </a:r>
            <a:r>
              <a:rPr lang="en-US" altLang="zh-CN" sz="2000" dirty="0" smtClean="0"/>
              <a:t>next (revisited)</a:t>
            </a:r>
            <a:endParaRPr lang="en-US" altLang="zh-CN" sz="2000" dirty="0" smtClean="0"/>
          </a:p>
        </p:txBody>
      </p:sp>
    </p:spTree>
    <p:extLst>
      <p:ext uri="{BB962C8B-B14F-4D97-AF65-F5344CB8AC3E}">
        <p14:creationId xmlns:p14="http://schemas.microsoft.com/office/powerpoint/2010/main" val="954265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955224" y="1182019"/>
            <a:ext cx="8666667" cy="4685714"/>
          </a:xfrm>
          <a:prstGeom prst="rect">
            <a:avLst/>
          </a:prstGeom>
        </p:spPr>
      </p:pic>
    </p:spTree>
    <p:extLst>
      <p:ext uri="{BB962C8B-B14F-4D97-AF65-F5344CB8AC3E}">
        <p14:creationId xmlns:p14="http://schemas.microsoft.com/office/powerpoint/2010/main" val="3271483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8199" y="1182019"/>
            <a:ext cx="8247619" cy="3885714"/>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Which will often give you insight as to what are promising things to try to improve a learning algorithm’s performance.</a:t>
            </a:r>
          </a:p>
          <a:p>
            <a:endParaRPr lang="en-US" altLang="zh-CN" sz="2000" dirty="0" smtClean="0"/>
          </a:p>
          <a:p>
            <a:r>
              <a:rPr lang="en-US" altLang="zh-CN" sz="2000" dirty="0" smtClean="0"/>
              <a:t>Take time to implement and can sometimes take quite a lot of time to implement and understand but doing so can be very good use of your time when you are developing learning algorithms because they can often save you from spending many months pursuing an avenue that you could have found out much earlier just was not going to be fruitful.</a:t>
            </a:r>
            <a:endParaRPr lang="en-US" altLang="zh-CN" sz="2000" dirty="0"/>
          </a:p>
        </p:txBody>
      </p:sp>
    </p:spTree>
    <p:extLst>
      <p:ext uri="{BB962C8B-B14F-4D97-AF65-F5344CB8AC3E}">
        <p14:creationId xmlns:p14="http://schemas.microsoft.com/office/powerpoint/2010/main" val="429946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2112367" y="1182019"/>
            <a:ext cx="8352381" cy="4666667"/>
          </a:xfrm>
          <a:prstGeom prst="rect">
            <a:avLst/>
          </a:prstGeom>
        </p:spPr>
      </p:pic>
    </p:spTree>
    <p:extLst>
      <p:ext uri="{BB962C8B-B14F-4D97-AF65-F5344CB8AC3E}">
        <p14:creationId xmlns:p14="http://schemas.microsoft.com/office/powerpoint/2010/main" val="4083613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785652"/>
          </a:xfrm>
          <a:prstGeom prst="rect">
            <a:avLst/>
          </a:prstGeom>
          <a:noFill/>
        </p:spPr>
        <p:txBody>
          <a:bodyPr wrap="square" rtlCol="0">
            <a:spAutoFit/>
          </a:bodyPr>
          <a:lstStyle/>
          <a:p>
            <a:r>
              <a:rPr lang="en-US" altLang="zh-CN" sz="2000" dirty="0" smtClean="0"/>
              <a:t>Chapter 11</a:t>
            </a:r>
          </a:p>
          <a:p>
            <a:endParaRPr lang="en-US" altLang="zh-CN" sz="2000" dirty="0" smtClean="0"/>
          </a:p>
          <a:p>
            <a:r>
              <a:rPr lang="en-US" altLang="zh-CN" sz="2000" dirty="0" smtClean="0"/>
              <a:t>Note of the above slides:</a:t>
            </a:r>
          </a:p>
          <a:p>
            <a:endParaRPr lang="en-US" altLang="zh-CN" sz="2000" dirty="0" smtClean="0"/>
          </a:p>
          <a:p>
            <a:r>
              <a:rPr lang="en-US" altLang="zh-CN" sz="2000" dirty="0" smtClean="0"/>
              <a:t>Usually, using a single hidden layer is a reasonable default, but if you want to choose the number of hidden layers, one other thing you can try is find yourself a training cross validation and test set split and try training neural networks with one hidden layer or two hidden layers or three hidden layers and see which of those neural network perform best on the cross validation sets.</a:t>
            </a:r>
          </a:p>
          <a:p>
            <a:endParaRPr lang="en-US" altLang="zh-CN" sz="2000" dirty="0"/>
          </a:p>
          <a:p>
            <a:r>
              <a:rPr lang="en-US" altLang="zh-CN" sz="2000" dirty="0" smtClean="0"/>
              <a:t>You take your three neural networks with one, two and three hidden layers, and compute the cross validation error of J_cv of all of them and use that to select which of these is you think the best neural network.</a:t>
            </a:r>
            <a:endParaRPr lang="en-US" altLang="zh-CN" sz="2000" dirty="0"/>
          </a:p>
        </p:txBody>
      </p:sp>
    </p:spTree>
    <p:extLst>
      <p:ext uri="{BB962C8B-B14F-4D97-AF65-F5344CB8AC3E}">
        <p14:creationId xmlns:p14="http://schemas.microsoft.com/office/powerpoint/2010/main" val="384362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Evaluating a hypothesis</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Standard technique for evaluating how good a learned hypothesis is</a:t>
            </a:r>
          </a:p>
          <a:p>
            <a:endParaRPr lang="en-US" altLang="zh-CN" sz="2000" dirty="0"/>
          </a:p>
          <a:p>
            <a:r>
              <a:rPr lang="en-US" altLang="zh-CN" sz="2000" dirty="0" smtClean="0"/>
              <a:t>In the next part, we will adopt these ideas to help us doing things like choose what features like the degree polynomial to use with the learning algorithm or choose the regularization parameters</a:t>
            </a:r>
          </a:p>
          <a:p>
            <a:r>
              <a:rPr lang="en-US" altLang="zh-CN" sz="2000" dirty="0"/>
              <a:t>f</a:t>
            </a:r>
            <a:r>
              <a:rPr lang="en-US" altLang="zh-CN" sz="2000" dirty="0" smtClean="0"/>
              <a:t>or </a:t>
            </a:r>
            <a:r>
              <a:rPr lang="en-US" altLang="zh-CN" sz="2000" smtClean="0"/>
              <a:t>learning algorithm.</a:t>
            </a:r>
            <a:endParaRPr lang="en-US" altLang="zh-CN" sz="2000" dirty="0" smtClean="0"/>
          </a:p>
        </p:txBody>
      </p:sp>
    </p:spTree>
    <p:extLst>
      <p:ext uri="{BB962C8B-B14F-4D97-AF65-F5344CB8AC3E}">
        <p14:creationId xmlns:p14="http://schemas.microsoft.com/office/powerpoint/2010/main" val="11918082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2012367" y="1182019"/>
            <a:ext cx="8552381" cy="4714286"/>
          </a:xfrm>
          <a:prstGeom prst="rect">
            <a:avLst/>
          </a:prstGeom>
        </p:spPr>
      </p:pic>
    </p:spTree>
    <p:extLst>
      <p:ext uri="{BB962C8B-B14F-4D97-AF65-F5344CB8AC3E}">
        <p14:creationId xmlns:p14="http://schemas.microsoft.com/office/powerpoint/2010/main" val="1045415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11</a:t>
            </a:r>
          </a:p>
          <a:p>
            <a:endParaRPr lang="en-US" altLang="zh-CN" sz="2000" dirty="0"/>
          </a:p>
        </p:txBody>
      </p:sp>
      <p:pic>
        <p:nvPicPr>
          <p:cNvPr id="2" name="图片 1"/>
          <p:cNvPicPr>
            <a:picLocks noChangeAspect="1"/>
          </p:cNvPicPr>
          <p:nvPr/>
        </p:nvPicPr>
        <p:blipFill>
          <a:blip r:embed="rId2"/>
          <a:stretch>
            <a:fillRect/>
          </a:stretch>
        </p:blipFill>
        <p:spPr>
          <a:xfrm>
            <a:off x="1859986" y="1182019"/>
            <a:ext cx="8857143" cy="4904762"/>
          </a:xfrm>
          <a:prstGeom prst="rect">
            <a:avLst/>
          </a:prstGeom>
        </p:spPr>
      </p:pic>
    </p:spTree>
    <p:extLst>
      <p:ext uri="{BB962C8B-B14F-4D97-AF65-F5344CB8AC3E}">
        <p14:creationId xmlns:p14="http://schemas.microsoft.com/office/powerpoint/2010/main" val="19916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r>
              <a:rPr lang="en-US" altLang="zh-CN" sz="2000" dirty="0" smtClean="0"/>
              <a:t>This is the definition of the test set error if we are using linear regression and using the squared error metric.</a:t>
            </a:r>
          </a:p>
        </p:txBody>
      </p:sp>
      <p:pic>
        <p:nvPicPr>
          <p:cNvPr id="2" name="图片 1"/>
          <p:cNvPicPr>
            <a:picLocks noChangeAspect="1"/>
          </p:cNvPicPr>
          <p:nvPr/>
        </p:nvPicPr>
        <p:blipFill>
          <a:blip r:embed="rId2"/>
          <a:stretch>
            <a:fillRect/>
          </a:stretch>
        </p:blipFill>
        <p:spPr>
          <a:xfrm>
            <a:off x="838199" y="1182019"/>
            <a:ext cx="8409524" cy="4028571"/>
          </a:xfrm>
          <a:prstGeom prst="rect">
            <a:avLst/>
          </a:prstGeom>
        </p:spPr>
      </p:pic>
    </p:spTree>
    <p:extLst>
      <p:ext uri="{BB962C8B-B14F-4D97-AF65-F5344CB8AC3E}">
        <p14:creationId xmlns:p14="http://schemas.microsoft.com/office/powerpoint/2010/main" val="680708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11</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This is the definition of the test set error using the misclassification error</a:t>
            </a:r>
            <a:endParaRPr lang="en-US" altLang="zh-CN" sz="2000" dirty="0"/>
          </a:p>
        </p:txBody>
      </p:sp>
      <p:pic>
        <p:nvPicPr>
          <p:cNvPr id="2" name="图片 1"/>
          <p:cNvPicPr>
            <a:picLocks noChangeAspect="1"/>
          </p:cNvPicPr>
          <p:nvPr/>
        </p:nvPicPr>
        <p:blipFill>
          <a:blip r:embed="rId2"/>
          <a:stretch>
            <a:fillRect/>
          </a:stretch>
        </p:blipFill>
        <p:spPr>
          <a:xfrm>
            <a:off x="1550463" y="991796"/>
            <a:ext cx="9476190" cy="4904762"/>
          </a:xfrm>
          <a:prstGeom prst="rect">
            <a:avLst/>
          </a:prstGeom>
        </p:spPr>
      </p:pic>
    </p:spTree>
    <p:extLst>
      <p:ext uri="{BB962C8B-B14F-4D97-AF65-F5344CB8AC3E}">
        <p14:creationId xmlns:p14="http://schemas.microsoft.com/office/powerpoint/2010/main" val="2654091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401205"/>
          </a:xfrm>
          <a:prstGeom prst="rect">
            <a:avLst/>
          </a:prstGeom>
          <a:noFill/>
        </p:spPr>
        <p:txBody>
          <a:bodyPr wrap="square" rtlCol="0">
            <a:spAutoFit/>
          </a:bodyPr>
          <a:lstStyle/>
          <a:p>
            <a:r>
              <a:rPr lang="en-US" altLang="zh-CN" sz="2000" dirty="0" smtClean="0"/>
              <a:t>Chapter 11</a:t>
            </a:r>
          </a:p>
          <a:p>
            <a:endParaRPr lang="en-US" altLang="zh-CN" sz="2000" dirty="0"/>
          </a:p>
          <a:p>
            <a:r>
              <a:rPr lang="en-US" altLang="zh-CN" sz="2000" u="sng" dirty="0" smtClean="0"/>
              <a:t>Advice for applying machine learning</a:t>
            </a:r>
          </a:p>
          <a:p>
            <a:r>
              <a:rPr lang="en-US" altLang="zh-CN" sz="2000" dirty="0" smtClean="0"/>
              <a:t>Model selection and training/validation/test sets</a:t>
            </a:r>
          </a:p>
          <a:p>
            <a:endParaRPr lang="en-US" altLang="zh-CN" sz="2000" dirty="0"/>
          </a:p>
          <a:p>
            <a:endParaRPr lang="en-US" altLang="zh-CN" sz="2000" dirty="0" smtClean="0"/>
          </a:p>
          <a:p>
            <a:r>
              <a:rPr lang="en-US" altLang="zh-CN" sz="2000" dirty="0" smtClean="0"/>
              <a:t>Model selection problem:</a:t>
            </a:r>
          </a:p>
          <a:p>
            <a:r>
              <a:rPr lang="en-US" altLang="zh-CN" sz="2000" dirty="0" smtClean="0"/>
              <a:t>Decide what degree of polynomial to fit a data set. So what features to include to give you a learning algorithm. </a:t>
            </a:r>
          </a:p>
          <a:p>
            <a:r>
              <a:rPr lang="en-US" altLang="zh-CN" sz="2000" dirty="0" smtClean="0"/>
              <a:t>Choose the regularization parameter lambda for learning algorithm.</a:t>
            </a:r>
          </a:p>
          <a:p>
            <a:endParaRPr lang="en-US" altLang="zh-CN" sz="2000" dirty="0"/>
          </a:p>
          <a:p>
            <a:endParaRPr lang="en-US" altLang="zh-CN" sz="2000" dirty="0" smtClean="0"/>
          </a:p>
          <a:p>
            <a:endParaRPr lang="en-US" altLang="zh-CN" sz="2000" dirty="0"/>
          </a:p>
          <a:p>
            <a:r>
              <a:rPr lang="en-US" altLang="zh-CN" sz="2000" dirty="0" smtClean="0"/>
              <a:t>Switch data into what we discover is called the train, validation, and test sets.</a:t>
            </a:r>
            <a:endParaRPr lang="en-US" altLang="zh-CN" sz="2000" dirty="0" smtClean="0"/>
          </a:p>
        </p:txBody>
      </p:sp>
    </p:spTree>
    <p:extLst>
      <p:ext uri="{BB962C8B-B14F-4D97-AF65-F5344CB8AC3E}">
        <p14:creationId xmlns:p14="http://schemas.microsoft.com/office/powerpoint/2010/main" val="2175577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863</Words>
  <Application>Microsoft Office PowerPoint</Application>
  <PresentationFormat>宽屏</PresentationFormat>
  <Paragraphs>256</Paragraphs>
  <Slides>31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31</vt:i4>
      </vt:variant>
    </vt:vector>
  </HeadingPairs>
  <TitlesOfParts>
    <vt:vector size="35"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Steve</dc:creator>
  <cp:lastModifiedBy>Wang Steve</cp:lastModifiedBy>
  <cp:revision>32</cp:revision>
  <dcterms:created xsi:type="dcterms:W3CDTF">2018-10-30T11:32:56Z</dcterms:created>
  <dcterms:modified xsi:type="dcterms:W3CDTF">2018-10-31T11:43:05Z</dcterms:modified>
</cp:coreProperties>
</file>